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6"/>
  </p:notesMasterIdLst>
  <p:sldIdLst>
    <p:sldId id="256" r:id="rId2"/>
    <p:sldId id="257" r:id="rId3"/>
    <p:sldId id="260" r:id="rId4"/>
    <p:sldId id="258" r:id="rId5"/>
    <p:sldId id="263" r:id="rId6"/>
    <p:sldId id="262" r:id="rId7"/>
    <p:sldId id="259" r:id="rId8"/>
    <p:sldId id="261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3" r:id="rId28"/>
    <p:sldId id="282" r:id="rId29"/>
    <p:sldId id="284" r:id="rId30"/>
    <p:sldId id="285" r:id="rId31"/>
    <p:sldId id="286" r:id="rId32"/>
    <p:sldId id="287" r:id="rId33"/>
    <p:sldId id="288" r:id="rId34"/>
    <p:sldId id="289" r:id="rId35"/>
    <p:sldId id="291" r:id="rId36"/>
    <p:sldId id="290" r:id="rId37"/>
    <p:sldId id="292" r:id="rId38"/>
    <p:sldId id="293" r:id="rId39"/>
    <p:sldId id="295" r:id="rId40"/>
    <p:sldId id="294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9" r:id="rId63"/>
    <p:sldId id="317" r:id="rId64"/>
    <p:sldId id="318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7" d="100"/>
          <a:sy n="97" d="100"/>
        </p:scale>
        <p:origin x="120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65B091-F866-43B6-B648-2DEB5B3415CF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58268-7473-4EA9-8855-70B2232A0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51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A58268-7473-4EA9-8855-70B2232A04C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02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D9E3-C40D-697A-3B9B-F7D0B97E6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939CF7-7021-58BD-0CCF-646CC2A09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0BA9C-A38F-8756-B37C-A533F0611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98413-D2FE-E148-328C-444B8DDAE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EEC90-FCEF-B072-B699-BE4B5448A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995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8C075-E405-EAF6-722A-BDE0BE1DE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11628-BBC0-2001-0CAE-7634672358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31DCF-81CE-15FB-4A74-1E39DF41C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22EF9-C9CC-317A-1754-00415169C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DDB34-F99A-D80C-14C0-4D876BE80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450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B4D694-19F0-7441-C8F5-2CA2BB9A03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328EFC-B550-D41A-81E8-29E6B2612E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00FB0-D7BB-4B11-456A-E61EF423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E4C54-7D3E-5BB1-CFC1-2BEB9F7F7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B7F43-576A-705F-43D1-E6FC4EF2B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748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C5B79-AA11-A988-00C3-66F19517E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8CC1A-5923-3EE7-D80D-43D73AC01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70DAF-D15B-B225-EFB6-5EADAF5DA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98A0D-3C37-2F5D-0C70-EAF9B0123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D2890-79B3-2E01-7440-AA6154946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80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FBB1C-1F55-48D7-87CD-803382168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713A2-1F81-924A-0869-EEB57BA59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55CA4-387F-39CF-6EEF-3143DE1F8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ABF13-1319-8108-C45D-2FC179C6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FFA1C-7AD4-748E-1568-59DB4EE09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6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376B5-8A7B-6FAB-C633-161DADF6A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3A000-C496-8E28-E188-E28A4E87D7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0F4418-74A9-DCFA-811D-FFA5FEB43B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E85597-69E6-F875-E484-48EB60F8D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E5071-F345-86EF-8E2D-A60FFA083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2F833-F536-6E84-0CB4-9A47D15A1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4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4D257-6BBF-D033-6802-AF906FFFC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0203B6-53AB-532F-5F14-377722192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6889E5-0809-471B-E57A-027D6656B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AC9B59-05DD-4393-5691-3544F7FAB8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1A86A4-9A60-06FA-13F6-353CB71E7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873F7F-5DB6-F123-F487-FC926A2A6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852C2E-0268-B52B-411B-DAC732179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D437BB-6694-9142-AA1A-21EE3A2DF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9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5AA8A-FB3F-BA68-ACC6-096E61ADD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371CF-852C-8BD7-9489-00DD96A6A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F464E9-F7E4-A177-9D21-589BD9B5A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E1E0DB-0A45-EA30-2605-A0B8F70F5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004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08EE0-A3B8-680B-8B45-2888FEF6D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387623-C9D2-DB82-ABB7-0774FECF5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6A6A7-47C3-0279-4EF2-AA54AACF6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959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E8DF5-F191-7111-0A27-9CB26E547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886B3-B7E4-50C7-2DCB-54F8F30AA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89E439-447F-6FF4-134C-D9FD0E2A4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351337-6C29-AC99-E6A1-F8D301251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BE4BC0-F087-4A1D-381E-7CC46AE4F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DB4BC-7F60-5D16-A85C-B67E663DC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34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136C4-6AAD-33E6-10F6-059ADA438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2CBFF7-AE32-F5E3-239B-7D07B619E8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9986FB-9990-7C73-2C04-98CCB56B8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887E6F-3D07-B4C2-F32E-E64E2D082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449A9-4F3A-486C-0A36-E354346FC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1525A0-D7AC-021D-C0B8-10E7A9286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84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248B21-D675-8F20-85E6-154CDF087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E226A9-FF8D-FD9B-9DE5-1B1FF59A3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ED5AF-3B9E-F442-C0E3-113BEEC595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0DEB1-016F-40A1-90DA-166395526C23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11EF4-438C-850E-C86B-AB56CD42C8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FB9DA-5FD9-6199-198E-BDB08AA4C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4381D-3214-4813-B0E6-F7EF9240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58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blogs.microsoft.com/sqlserver/2022/11/16/sql-server-2022-is-now-generally-available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223106" TargetMode="External"/><Relationship Id="rId2" Type="http://schemas.openxmlformats.org/officeDocument/2006/relationships/hyperlink" Target="https://go.microsoft.com/fwlink/?linkid=2222919" TargetMode="Externa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sql/sql-server/azure-arc/overview?view=sql-server-ver16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sql/relational-databases/security/authentication-access/azure-ad-authentication-sql-server-setup-tutorial?view=sql-server-ver16" TargetMode="External"/><Relationship Id="rId2" Type="http://schemas.openxmlformats.org/officeDocument/2006/relationships/hyperlink" Target="https://learn.microsoft.com/en-us/sql/relational-databases/security/authentication-access/azure-ad-authentication-sql-server-overview?view=sql-server-ver16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learn.microsoft.com/en-us/sql/relational-databases/security/authentication-access/azure-ad-authentication-sql-server-automation-setup-tutorial?view=sql-server-ver16&amp;tabs=azure-portal" TargetMode="Externa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sql/sql-server/azure-arc/overview?view=sql-server-ver16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microsoft.com/en-us/azure/azure-arc/servers/network-requirement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5614-8B24-C68E-D2D6-886B407503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2110" y="2013115"/>
            <a:ext cx="9144000" cy="2387600"/>
          </a:xfrm>
        </p:spPr>
        <p:txBody>
          <a:bodyPr>
            <a:noAutofit/>
          </a:bodyPr>
          <a:lstStyle/>
          <a:p>
            <a:r>
              <a:rPr lang="en-US" b="1" i="0" dirty="0">
                <a:solidFill>
                  <a:srgbClr val="0070C0"/>
                </a:solidFill>
                <a:effectLst/>
                <a:latin typeface="+mn-lt"/>
              </a:rPr>
              <a:t>Introduction to Azure Arc enabled SQL Server</a:t>
            </a:r>
            <a:br>
              <a:rPr lang="en-US" b="1" i="0" dirty="0">
                <a:solidFill>
                  <a:srgbClr val="0070C0"/>
                </a:solidFill>
                <a:effectLst/>
                <a:latin typeface="+mn-lt"/>
              </a:rPr>
            </a:br>
            <a:endParaRPr lang="en-US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06315F-CA9C-4474-06CE-96F926F8F9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24" y="4639743"/>
            <a:ext cx="9144000" cy="1655762"/>
          </a:xfrm>
        </p:spPr>
        <p:txBody>
          <a:bodyPr>
            <a:normAutofit/>
          </a:bodyPr>
          <a:lstStyle/>
          <a:p>
            <a:r>
              <a:rPr lang="en-US" sz="4400" dirty="0"/>
              <a:t>Deepthi </a:t>
            </a:r>
            <a:r>
              <a:rPr lang="en-US" sz="4400" dirty="0" err="1"/>
              <a:t>Goguri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767626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D722C-4024-984C-1310-0D34C0858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i="0" dirty="0">
                <a:solidFill>
                  <a:srgbClr val="0070C0"/>
                </a:solidFill>
                <a:effectLst/>
                <a:latin typeface="+mn-lt"/>
              </a:rPr>
              <a:t>Service Principal Permissions</a:t>
            </a:r>
            <a:endParaRPr lang="en-US" sz="60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32684-40B0-B880-CBBB-5B5D49F35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214" y="1548962"/>
            <a:ext cx="10628586" cy="4628001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333333"/>
                </a:solidFill>
                <a:effectLst/>
              </a:rPr>
              <a:t>Read permission to Subscription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333333"/>
                </a:solidFill>
                <a:effectLst/>
              </a:rPr>
              <a:t>Permissions to Azure resource group –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600" b="1" i="0" dirty="0">
                <a:solidFill>
                  <a:srgbClr val="333333"/>
                </a:solidFill>
                <a:effectLst/>
              </a:rPr>
              <a:t>Azure Connected Machine Onboarding role</a:t>
            </a:r>
            <a:endParaRPr lang="en-US" sz="2600" b="0" i="0" dirty="0">
              <a:solidFill>
                <a:srgbClr val="333333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600" b="1" i="0" dirty="0" err="1">
                <a:solidFill>
                  <a:srgbClr val="333333"/>
                </a:solidFill>
                <a:effectLst/>
              </a:rPr>
              <a:t>Microsoft.AzureArcData</a:t>
            </a:r>
            <a:r>
              <a:rPr lang="en-US" sz="2600" b="1" i="0" dirty="0">
                <a:solidFill>
                  <a:srgbClr val="333333"/>
                </a:solidFill>
                <a:effectLst/>
              </a:rPr>
              <a:t>/register/action</a:t>
            </a:r>
            <a:endParaRPr lang="en-US" sz="2600" b="0" i="0" dirty="0">
              <a:solidFill>
                <a:srgbClr val="333333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600" b="1" i="0" dirty="0" err="1">
                <a:solidFill>
                  <a:srgbClr val="333333"/>
                </a:solidFill>
                <a:effectLst/>
              </a:rPr>
              <a:t>Microsoft.HybridCompute</a:t>
            </a:r>
            <a:r>
              <a:rPr lang="en-US" sz="2600" b="1" i="0" dirty="0">
                <a:solidFill>
                  <a:srgbClr val="333333"/>
                </a:solidFill>
                <a:effectLst/>
              </a:rPr>
              <a:t>/machines/extensions/read</a:t>
            </a:r>
            <a:endParaRPr lang="en-US" sz="2600" b="0" i="0" dirty="0">
              <a:solidFill>
                <a:srgbClr val="333333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600" b="1" i="0" dirty="0" err="1">
                <a:solidFill>
                  <a:srgbClr val="333333"/>
                </a:solidFill>
                <a:effectLst/>
              </a:rPr>
              <a:t>Microsoft.HybridCompute</a:t>
            </a:r>
            <a:r>
              <a:rPr lang="en-US" sz="2600" b="1" i="0" dirty="0">
                <a:solidFill>
                  <a:srgbClr val="333333"/>
                </a:solidFill>
                <a:effectLst/>
              </a:rPr>
              <a:t>/machines/extensions/write</a:t>
            </a:r>
            <a:endParaRPr lang="en-US" sz="2600" b="0" i="0" dirty="0">
              <a:solidFill>
                <a:srgbClr val="333333"/>
              </a:solidFill>
              <a:effectLst/>
            </a:endParaRPr>
          </a:p>
          <a:p>
            <a:r>
              <a:rPr lang="en-US" sz="2600" b="1" dirty="0"/>
              <a:t>Manual Install: </a:t>
            </a:r>
            <a:r>
              <a:rPr lang="en-US" sz="2600" b="1" dirty="0">
                <a:solidFill>
                  <a:srgbClr val="333333"/>
                </a:solidFill>
              </a:rPr>
              <a:t>A</a:t>
            </a:r>
            <a:r>
              <a:rPr lang="en-US" sz="2600" b="1" i="0" dirty="0">
                <a:solidFill>
                  <a:srgbClr val="333333"/>
                </a:solidFill>
                <a:effectLst/>
              </a:rPr>
              <a:t>dministrator permissions </a:t>
            </a:r>
            <a:r>
              <a:rPr lang="en-US" sz="2600" i="0" dirty="0">
                <a:solidFill>
                  <a:srgbClr val="333333"/>
                </a:solidFill>
                <a:effectLst/>
              </a:rPr>
              <a:t>on the machine</a:t>
            </a:r>
          </a:p>
          <a:p>
            <a:r>
              <a:rPr lang="en-US" sz="2600" b="1" dirty="0">
                <a:solidFill>
                  <a:srgbClr val="333333"/>
                </a:solidFill>
              </a:rPr>
              <a:t>At Scale: </a:t>
            </a:r>
            <a:r>
              <a:rPr lang="en-US" sz="2600" b="1" i="0" dirty="0">
                <a:solidFill>
                  <a:srgbClr val="333333"/>
                </a:solidFill>
                <a:effectLst/>
              </a:rPr>
              <a:t>User Access Administrator</a:t>
            </a:r>
            <a:r>
              <a:rPr lang="en-US" sz="2600" b="0" i="0" dirty="0">
                <a:solidFill>
                  <a:srgbClr val="333333"/>
                </a:solidFill>
                <a:effectLst/>
              </a:rPr>
              <a:t> role to install the system-managed identity and </a:t>
            </a:r>
            <a:r>
              <a:rPr lang="en-US" sz="2600" b="1" i="0" dirty="0">
                <a:solidFill>
                  <a:srgbClr val="333333"/>
                </a:solidFill>
                <a:effectLst/>
              </a:rPr>
              <a:t>Resource policy Contributor </a:t>
            </a:r>
            <a:r>
              <a:rPr lang="en-US" sz="2600" b="0" i="0" dirty="0">
                <a:solidFill>
                  <a:srgbClr val="333333"/>
                </a:solidFill>
                <a:effectLst/>
              </a:rPr>
              <a:t>role assignment at the resource group level or at the subscription level.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707140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76D00BF-60A6-F828-5B14-F21818937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020" y="685307"/>
            <a:ext cx="9753600" cy="471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55C1EB3-0BFA-BAF0-360C-86DD32D4DAD4}"/>
              </a:ext>
            </a:extLst>
          </p:cNvPr>
          <p:cNvSpPr txBox="1"/>
          <p:nvPr/>
        </p:nvSpPr>
        <p:spPr>
          <a:xfrm>
            <a:off x="5491327" y="5648575"/>
            <a:ext cx="60953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u="none" strike="noStrike" dirty="0">
                <a:solidFill>
                  <a:srgbClr val="6636CC"/>
                </a:solidFill>
                <a:effectLst/>
                <a:latin typeface="Karla" pitchFamily="2" charset="0"/>
                <a:hlinkClick r:id="rId3"/>
              </a:rPr>
              <a:t>Source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21727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05421-912B-0958-458C-5A3A493CA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138" y="91976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0070C0"/>
                </a:solidFill>
                <a:latin typeface="+mn-lt"/>
              </a:rPr>
              <a:t>SQL Server 2022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2615DF2-959C-313E-9805-13673B137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046" y="1417539"/>
            <a:ext cx="5775544" cy="5075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2448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76D77966-D092-6BDD-4175-DCD4A8A813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688" y="0"/>
            <a:ext cx="77946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30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4A2FA477-8478-79B4-3B4A-806EBF8BD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163" y="2352675"/>
            <a:ext cx="8067675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764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D9C38-401F-D21C-4416-E95A790FB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547" y="247770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0070C0"/>
                </a:solidFill>
                <a:latin typeface="+mn-lt"/>
              </a:rPr>
              <a:t>Installation</a:t>
            </a:r>
          </a:p>
        </p:txBody>
      </p:sp>
    </p:spTree>
    <p:extLst>
      <p:ext uri="{BB962C8B-B14F-4D97-AF65-F5344CB8AC3E}">
        <p14:creationId xmlns:p14="http://schemas.microsoft.com/office/powerpoint/2010/main" val="30958860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D592EB93-A738-8BB7-9CA3-8E6C8030F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017" y="697953"/>
            <a:ext cx="8578503" cy="5462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2758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87F6B2B2-1231-DF16-D717-89426E6FD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871538"/>
            <a:ext cx="9753600" cy="511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4424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BADF356A-3299-6DFD-CF4E-A0146B57A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688" y="0"/>
            <a:ext cx="77946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86786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9A0F3B67-B69E-EEA2-F2CB-ABBEF6A74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661988"/>
            <a:ext cx="9753600" cy="553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492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B7966-13FE-FFC3-0BCC-B81C19CEE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rgbClr val="0070C0"/>
                </a:solidFill>
                <a:latin typeface="+mn-lt"/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4EEEE-5D27-CF63-B8AD-B0A3602A7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What is Azure Arc</a:t>
            </a:r>
          </a:p>
          <a:p>
            <a:r>
              <a:rPr lang="en-US" sz="3600" i="0" strike="noStrike" dirty="0">
                <a:effectLst/>
              </a:rPr>
              <a:t>How to Connect your SQL Server to Azure Arc</a:t>
            </a:r>
          </a:p>
          <a:p>
            <a:r>
              <a:rPr lang="en-US" sz="3600" i="0" u="none" strike="noStrike" dirty="0">
                <a:effectLst/>
                <a:latin typeface="Karla" pitchFamily="2" charset="0"/>
              </a:rPr>
              <a:t>Azure Active Directory Authentication for SQL Server</a:t>
            </a:r>
            <a:endParaRPr lang="en-US" sz="3600" i="0" dirty="0">
              <a:effectLst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1648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2B5C22DB-942A-8892-6293-199213165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48" y="923780"/>
            <a:ext cx="11630183" cy="1117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7122F328-0BA3-7667-1B6D-78D10F304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7562" y="1891434"/>
            <a:ext cx="7480738" cy="4156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2899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F8E6E78D-3F27-B22B-25BB-5625A4AB4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723900"/>
            <a:ext cx="9753600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577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27AB84-CA29-5A0B-92BE-B44D66EE8111}"/>
              </a:ext>
            </a:extLst>
          </p:cNvPr>
          <p:cNvSpPr txBox="1"/>
          <p:nvPr/>
        </p:nvSpPr>
        <p:spPr>
          <a:xfrm>
            <a:off x="1199164" y="1067039"/>
            <a:ext cx="1012835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0" dirty="0">
                <a:solidFill>
                  <a:srgbClr val="333333"/>
                </a:solidFill>
                <a:effectLst/>
              </a:rPr>
              <a:t>For Windows only:</a:t>
            </a:r>
            <a:r>
              <a:rPr lang="en-US" sz="2800" b="0" i="0" dirty="0">
                <a:solidFill>
                  <a:srgbClr val="333333"/>
                </a:solidFill>
                <a:effectLst/>
              </a:rPr>
              <a:t> The PowerShell script you download will be unsigned. You can </a:t>
            </a:r>
            <a:r>
              <a:rPr lang="en-US" sz="2800" b="1" i="0" u="none" strike="noStrike" dirty="0">
                <a:solidFill>
                  <a:srgbClr val="6636CC"/>
                </a:solidFill>
                <a:effectLst/>
                <a:hlinkClick r:id="rId2"/>
              </a:rPr>
              <a:t>sign the PowerShell script</a:t>
            </a:r>
            <a:r>
              <a:rPr lang="en-US" sz="2800" b="0" i="0" dirty="0">
                <a:solidFill>
                  <a:srgbClr val="333333"/>
                </a:solidFill>
                <a:effectLst/>
              </a:rPr>
              <a:t> or you can run the script by </a:t>
            </a:r>
            <a:r>
              <a:rPr lang="en-US" sz="2800" b="1" i="0" u="none" strike="noStrike" dirty="0">
                <a:solidFill>
                  <a:srgbClr val="6636CC"/>
                </a:solidFill>
                <a:effectLst/>
                <a:hlinkClick r:id="rId3"/>
              </a:rPr>
              <a:t>setting the PowerShell execution policy to allow running unsigned scripts</a:t>
            </a:r>
            <a:r>
              <a:rPr lang="en-US" sz="2800" b="0" i="0" dirty="0">
                <a:solidFill>
                  <a:srgbClr val="333333"/>
                </a:solidFill>
                <a:effectLst/>
              </a:rPr>
              <a:t>.”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A6995B-893E-1068-1F9B-1F185E399C79}"/>
              </a:ext>
            </a:extLst>
          </p:cNvPr>
          <p:cNvSpPr txBox="1"/>
          <p:nvPr/>
        </p:nvSpPr>
        <p:spPr>
          <a:xfrm>
            <a:off x="1155810" y="3859189"/>
            <a:ext cx="60953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0" dirty="0">
                <a:solidFill>
                  <a:srgbClr val="333333"/>
                </a:solidFill>
                <a:effectLst/>
              </a:rPr>
              <a:t>Get-</a:t>
            </a:r>
            <a:r>
              <a:rPr lang="en-US" sz="2800" b="1" i="0" dirty="0" err="1">
                <a:solidFill>
                  <a:srgbClr val="333333"/>
                </a:solidFill>
                <a:effectLst/>
              </a:rPr>
              <a:t>ExecutionPolicy</a:t>
            </a:r>
            <a:r>
              <a:rPr lang="en-US" sz="2800" b="1" i="0" dirty="0">
                <a:solidFill>
                  <a:srgbClr val="333333"/>
                </a:solidFill>
                <a:effectLst/>
              </a:rPr>
              <a:t> -Scope </a:t>
            </a:r>
            <a:r>
              <a:rPr lang="en-US" sz="2800" b="1" i="0" dirty="0" err="1">
                <a:solidFill>
                  <a:srgbClr val="333333"/>
                </a:solidFill>
                <a:effectLst/>
              </a:rPr>
              <a:t>CurrentUser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582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29254D9C-E6EC-8000-92FB-201080B3B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563" y="785813"/>
            <a:ext cx="9286875" cy="528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0195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6C765FE9-AECD-095B-505A-47E9B34D6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563" y="2471738"/>
            <a:ext cx="928687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83958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0D2BE7A-CAB1-64BF-79D0-3B2C17F1C76F}"/>
              </a:ext>
            </a:extLst>
          </p:cNvPr>
          <p:cNvSpPr txBox="1"/>
          <p:nvPr/>
        </p:nvSpPr>
        <p:spPr>
          <a:xfrm>
            <a:off x="690727" y="678496"/>
            <a:ext cx="6095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Karla" pitchFamily="2" charset="0"/>
              </a:rPr>
              <a:t>Azure extension for the SQL Server is installed</a:t>
            </a:r>
            <a:endParaRPr lang="en-US" dirty="0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51ECB45A-F73F-613F-4D6F-75CD2819F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757363"/>
            <a:ext cx="9753600" cy="334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0750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>
            <a:extLst>
              <a:ext uri="{FF2B5EF4-FFF2-40B4-BE49-F238E27FC236}">
                <a16:creationId xmlns:a16="http://schemas.microsoft.com/office/drawing/2014/main" id="{F5E0A6B6-7D15-0CAF-7BB2-F708CC555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328738"/>
            <a:ext cx="9753600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2024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0787A-2F5D-6C94-01CE-319711C89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772" y="2383112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n-lt"/>
              </a:rPr>
              <a:t>SQL Server 2022: Connect to Azure AD</a:t>
            </a:r>
          </a:p>
        </p:txBody>
      </p:sp>
    </p:spTree>
    <p:extLst>
      <p:ext uri="{BB962C8B-B14F-4D97-AF65-F5344CB8AC3E}">
        <p14:creationId xmlns:p14="http://schemas.microsoft.com/office/powerpoint/2010/main" val="4035415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6A9B7-D9BA-991E-EFF2-9281BD7D5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321" y="2651125"/>
            <a:ext cx="10515600" cy="1325563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161616"/>
                </a:solidFill>
                <a:effectLst/>
                <a:latin typeface="+mn-lt"/>
              </a:rPr>
              <a:t>SQL Server should be connected to Azure cloud</a:t>
            </a:r>
            <a:r>
              <a:rPr lang="en-US" dirty="0">
                <a:solidFill>
                  <a:srgbClr val="161616"/>
                </a:solidFill>
                <a:latin typeface="+mn-lt"/>
              </a:rPr>
              <a:t> through Azure Arc</a:t>
            </a:r>
            <a:r>
              <a:rPr lang="en-US" b="0" i="0" dirty="0">
                <a:solidFill>
                  <a:srgbClr val="161616"/>
                </a:solidFill>
                <a:effectLst/>
                <a:latin typeface="+mn-lt"/>
              </a:rPr>
              <a:t> 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658719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4370F1-D0C7-DAC3-2BA7-EDE454CA3141}"/>
              </a:ext>
            </a:extLst>
          </p:cNvPr>
          <p:cNvSpPr txBox="1"/>
          <p:nvPr/>
        </p:nvSpPr>
        <p:spPr>
          <a:xfrm>
            <a:off x="1116396" y="2365406"/>
            <a:ext cx="609534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i="0" dirty="0">
                <a:solidFill>
                  <a:srgbClr val="0070C0"/>
                </a:solidFill>
                <a:effectLst/>
              </a:rPr>
              <a:t>Prerequisites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918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42005-13C9-AB3D-5138-FD4593543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6429"/>
            <a:ext cx="10515600" cy="1325563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rgbClr val="0070C0"/>
                </a:solidFill>
                <a:latin typeface="+mn-lt"/>
              </a:rPr>
              <a:t>What is Azure Arc enabled SQL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68445-AD75-E39E-5F0E-43A2EAA7E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4225"/>
            <a:ext cx="10515600" cy="4351338"/>
          </a:xfrm>
        </p:spPr>
        <p:txBody>
          <a:bodyPr/>
          <a:lstStyle/>
          <a:p>
            <a:r>
              <a:rPr lang="en-US" sz="3600" dirty="0"/>
              <a:t>Capability to manage resources outside Azure</a:t>
            </a:r>
          </a:p>
          <a:p>
            <a:r>
              <a:rPr lang="en-US" sz="3600" dirty="0"/>
              <a:t>Inventory management</a:t>
            </a:r>
          </a:p>
          <a:p>
            <a:r>
              <a:rPr lang="en-US" sz="3600" i="0" dirty="0">
                <a:solidFill>
                  <a:srgbClr val="333333"/>
                </a:solidFill>
                <a:effectLst/>
              </a:rPr>
              <a:t>Azure Resource Graph Explorer</a:t>
            </a:r>
          </a:p>
          <a:p>
            <a:r>
              <a:rPr lang="en-US" sz="3600" dirty="0">
                <a:solidFill>
                  <a:srgbClr val="333333"/>
                </a:solidFill>
                <a:latin typeface="Karla" pitchFamily="2" charset="0"/>
              </a:rPr>
              <a:t>B</a:t>
            </a:r>
            <a:r>
              <a:rPr lang="en-US" sz="3600" i="0" dirty="0">
                <a:solidFill>
                  <a:srgbClr val="333333"/>
                </a:solidFill>
                <a:effectLst/>
                <a:latin typeface="Karla" pitchFamily="2" charset="0"/>
              </a:rPr>
              <a:t>est practices assessment </a:t>
            </a:r>
          </a:p>
          <a:p>
            <a:r>
              <a:rPr lang="en-US" sz="3600" dirty="0">
                <a:solidFill>
                  <a:srgbClr val="333333"/>
                </a:solidFill>
              </a:rPr>
              <a:t>Cost savings through Microsoft Defender for Cloud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9199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5065F13-E6CB-31CD-1D33-3CFBC6293C89}"/>
              </a:ext>
            </a:extLst>
          </p:cNvPr>
          <p:cNvSpPr txBox="1"/>
          <p:nvPr/>
        </p:nvSpPr>
        <p:spPr>
          <a:xfrm>
            <a:off x="271955" y="989865"/>
            <a:ext cx="1216309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E</a:t>
            </a:r>
            <a:r>
              <a:rPr lang="en-US" sz="3200" b="1" i="0" dirty="0">
                <a:solidFill>
                  <a:srgbClr val="0070C0"/>
                </a:solidFill>
                <a:effectLst/>
              </a:rPr>
              <a:t>xtended functionality –</a:t>
            </a:r>
          </a:p>
          <a:p>
            <a:endParaRPr lang="en-US" sz="3200" dirty="0">
              <a:solidFill>
                <a:srgbClr val="333333"/>
              </a:solidFill>
            </a:endParaRPr>
          </a:p>
          <a:p>
            <a:r>
              <a:rPr lang="en-US" sz="3200" b="0" i="0" dirty="0">
                <a:solidFill>
                  <a:srgbClr val="333333"/>
                </a:solidFill>
                <a:effectLst/>
              </a:rPr>
              <a:t>Certificate </a:t>
            </a:r>
            <a:r>
              <a:rPr lang="en-US" sz="3200" b="0" i="0" dirty="0">
                <a:solidFill>
                  <a:srgbClr val="333333"/>
                </a:solidFill>
                <a:effectLst/>
                <a:sym typeface="Wingdings" panose="05000000000000000000" pitchFamily="2" charset="2"/>
              </a:rPr>
              <a:t> </a:t>
            </a:r>
            <a:r>
              <a:rPr lang="en-US" sz="3200" b="0" i="0" dirty="0">
                <a:solidFill>
                  <a:srgbClr val="333333"/>
                </a:solidFill>
                <a:effectLst/>
              </a:rPr>
              <a:t>Key Vault </a:t>
            </a:r>
            <a:r>
              <a:rPr lang="en-US" sz="3200" b="0" i="0" dirty="0">
                <a:solidFill>
                  <a:srgbClr val="333333"/>
                </a:solidFill>
                <a:effectLst/>
                <a:sym typeface="Wingdings" panose="05000000000000000000" pitchFamily="2" charset="2"/>
              </a:rPr>
              <a:t> </a:t>
            </a:r>
            <a:r>
              <a:rPr lang="en-US" sz="3200" b="0" i="0" dirty="0">
                <a:solidFill>
                  <a:srgbClr val="333333"/>
                </a:solidFill>
                <a:effectLst/>
              </a:rPr>
              <a:t>Azure AD application automatically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192616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FDB9F1-CA2C-DA47-45ED-C24996126F26}"/>
              </a:ext>
            </a:extLst>
          </p:cNvPr>
          <p:cNvSpPr txBox="1"/>
          <p:nvPr/>
        </p:nvSpPr>
        <p:spPr>
          <a:xfrm>
            <a:off x="556719" y="599668"/>
            <a:ext cx="106643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2400" b="1" i="0" dirty="0">
                <a:solidFill>
                  <a:srgbClr val="0070C0"/>
                </a:solidFill>
                <a:effectLst/>
              </a:rPr>
              <a:t> Setup Azure AD admin</a:t>
            </a:r>
          </a:p>
          <a:p>
            <a:pPr algn="l"/>
            <a:endParaRPr lang="en-US" sz="2400" b="1" i="0" dirty="0">
              <a:solidFill>
                <a:srgbClr val="333333"/>
              </a:solidFill>
              <a:effectLst/>
            </a:endParaRPr>
          </a:p>
          <a:p>
            <a:pPr algn="l"/>
            <a:r>
              <a:rPr lang="en-US" sz="2400" b="1" dirty="0"/>
              <a:t>Permissions needed: </a:t>
            </a:r>
            <a:r>
              <a:rPr lang="en-US" sz="2400" dirty="0">
                <a:solidFill>
                  <a:srgbClr val="333333"/>
                </a:solidFill>
              </a:rPr>
              <a:t>C</a:t>
            </a:r>
            <a:r>
              <a:rPr lang="en-US" sz="2400" i="0" dirty="0">
                <a:solidFill>
                  <a:srgbClr val="333333"/>
                </a:solidFill>
                <a:effectLst/>
                <a:latin typeface="Karla" pitchFamily="2" charset="0"/>
              </a:rPr>
              <a:t>o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Karla" pitchFamily="2" charset="0"/>
              </a:rPr>
              <a:t>ntributor role for the </a:t>
            </a:r>
            <a:r>
              <a:rPr lang="en-US" sz="2400" b="0" i="0" dirty="0" err="1">
                <a:solidFill>
                  <a:srgbClr val="333333"/>
                </a:solidFill>
                <a:effectLst/>
                <a:latin typeface="Karla" pitchFamily="2" charset="0"/>
              </a:rPr>
              <a:t>KeyVault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Karla" pitchFamily="2" charset="0"/>
              </a:rPr>
              <a:t> and for the Server as well from the Azure Arc.</a:t>
            </a:r>
            <a:endParaRPr lang="en-US" sz="2400" b="0" i="0" dirty="0">
              <a:solidFill>
                <a:srgbClr val="333333"/>
              </a:solidFill>
              <a:effectLst/>
            </a:endParaRP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CD34D44A-C07B-D163-CD1F-84B61B3DD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276475"/>
            <a:ext cx="975360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2" name="Picture 4">
            <a:extLst>
              <a:ext uri="{FF2B5EF4-FFF2-40B4-BE49-F238E27FC236}">
                <a16:creationId xmlns:a16="http://schemas.microsoft.com/office/drawing/2014/main" id="{34A30F43-1CAA-5CD5-72F2-3415012763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783" y="4688672"/>
            <a:ext cx="975360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33680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2B7BBA-655A-FF5F-0420-29CE16E05A41}"/>
              </a:ext>
            </a:extLst>
          </p:cNvPr>
          <p:cNvSpPr txBox="1"/>
          <p:nvPr/>
        </p:nvSpPr>
        <p:spPr>
          <a:xfrm>
            <a:off x="761672" y="386834"/>
            <a:ext cx="6095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333333"/>
                </a:solidFill>
                <a:effectLst/>
                <a:latin typeface="Karla" pitchFamily="2" charset="0"/>
              </a:rPr>
              <a:t>2</a:t>
            </a:r>
            <a:r>
              <a:rPr lang="en-US" b="1" i="0" dirty="0">
                <a:solidFill>
                  <a:srgbClr val="0070C0"/>
                </a:solidFill>
                <a:effectLst/>
                <a:latin typeface="Karla" pitchFamily="2" charset="0"/>
              </a:rPr>
              <a:t>. Setting up the Access Policies under the </a:t>
            </a:r>
            <a:r>
              <a:rPr lang="en-US" b="1" i="0" dirty="0" err="1">
                <a:solidFill>
                  <a:srgbClr val="0070C0"/>
                </a:solidFill>
                <a:effectLst/>
                <a:latin typeface="Karla" pitchFamily="2" charset="0"/>
              </a:rPr>
              <a:t>KeyVault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A545216B-67B6-C83D-5B3C-7163D97A71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24" y="989286"/>
            <a:ext cx="3519465" cy="4355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>
            <a:extLst>
              <a:ext uri="{FF2B5EF4-FFF2-40B4-BE49-F238E27FC236}">
                <a16:creationId xmlns:a16="http://schemas.microsoft.com/office/drawing/2014/main" id="{A85B8804-87EE-68D5-79D9-2E1A4977D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1770" y="1055004"/>
            <a:ext cx="5439105" cy="492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371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>
            <a:extLst>
              <a:ext uri="{FF2B5EF4-FFF2-40B4-BE49-F238E27FC236}">
                <a16:creationId xmlns:a16="http://schemas.microsoft.com/office/drawing/2014/main" id="{4123DB90-A82D-22A1-9572-1AFFDEBE4B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71" y="1513488"/>
            <a:ext cx="4393554" cy="420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EBAA6B-A2FC-2D76-7F7D-26FC6A3C6BEF}"/>
              </a:ext>
            </a:extLst>
          </p:cNvPr>
          <p:cNvSpPr txBox="1"/>
          <p:nvPr/>
        </p:nvSpPr>
        <p:spPr>
          <a:xfrm>
            <a:off x="680544" y="576257"/>
            <a:ext cx="7588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Access policies under Azure AD users 1/2</a:t>
            </a:r>
          </a:p>
        </p:txBody>
      </p:sp>
      <p:pic>
        <p:nvPicPr>
          <p:cNvPr id="19460" name="Picture 4">
            <a:extLst>
              <a:ext uri="{FF2B5EF4-FFF2-40B4-BE49-F238E27FC236}">
                <a16:creationId xmlns:a16="http://schemas.microsoft.com/office/drawing/2014/main" id="{BC7DBB41-3E81-51B8-1AA8-C8789CD90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586" y="1434660"/>
            <a:ext cx="5059143" cy="4847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35377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D3D085-1C74-6B32-B316-007A2AC3BCC5}"/>
              </a:ext>
            </a:extLst>
          </p:cNvPr>
          <p:cNvSpPr txBox="1"/>
          <p:nvPr/>
        </p:nvSpPr>
        <p:spPr>
          <a:xfrm>
            <a:off x="680544" y="576257"/>
            <a:ext cx="7588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Access policies under Azure AD users 2/2</a:t>
            </a:r>
          </a:p>
        </p:txBody>
      </p:sp>
      <p:pic>
        <p:nvPicPr>
          <p:cNvPr id="20482" name="Picture 2">
            <a:extLst>
              <a:ext uri="{FF2B5EF4-FFF2-40B4-BE49-F238E27FC236}">
                <a16:creationId xmlns:a16="http://schemas.microsoft.com/office/drawing/2014/main" id="{E2F2ABD3-FE6E-AD66-A471-847D2A840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3854" y="1344010"/>
            <a:ext cx="4486311" cy="4603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81406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5065F13-E6CB-31CD-1D33-3CFBC6293C89}"/>
              </a:ext>
            </a:extLst>
          </p:cNvPr>
          <p:cNvSpPr txBox="1"/>
          <p:nvPr/>
        </p:nvSpPr>
        <p:spPr>
          <a:xfrm>
            <a:off x="271955" y="989865"/>
            <a:ext cx="1216309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333333"/>
                </a:solidFill>
                <a:latin typeface="Karla" pitchFamily="2" charset="0"/>
              </a:rPr>
              <a:t>E</a:t>
            </a:r>
            <a:r>
              <a:rPr lang="en-US" sz="3200" b="0" i="0" dirty="0">
                <a:solidFill>
                  <a:srgbClr val="333333"/>
                </a:solidFill>
                <a:effectLst/>
                <a:latin typeface="Karla" pitchFamily="2" charset="0"/>
              </a:rPr>
              <a:t>xtended functionality –</a:t>
            </a:r>
          </a:p>
          <a:p>
            <a:endParaRPr lang="en-US" sz="3200" dirty="0">
              <a:solidFill>
                <a:srgbClr val="333333"/>
              </a:solidFill>
              <a:latin typeface="Karla" pitchFamily="2" charset="0"/>
            </a:endParaRPr>
          </a:p>
          <a:p>
            <a:r>
              <a:rPr lang="en-US" sz="3200" b="0" i="0" dirty="0">
                <a:solidFill>
                  <a:srgbClr val="333333"/>
                </a:solidFill>
                <a:effectLst/>
                <a:latin typeface="Karla" pitchFamily="2" charset="0"/>
              </a:rPr>
              <a:t>Certificate </a:t>
            </a:r>
            <a:r>
              <a:rPr lang="en-US" sz="3200" b="0" i="0" dirty="0">
                <a:solidFill>
                  <a:srgbClr val="333333"/>
                </a:solidFill>
                <a:effectLst/>
                <a:latin typeface="Karla" pitchFamily="2" charset="0"/>
                <a:sym typeface="Wingdings" panose="05000000000000000000" pitchFamily="2" charset="2"/>
              </a:rPr>
              <a:t> </a:t>
            </a:r>
            <a:r>
              <a:rPr lang="en-US" sz="3200" b="0" i="0" dirty="0">
                <a:solidFill>
                  <a:srgbClr val="333333"/>
                </a:solidFill>
                <a:effectLst/>
                <a:latin typeface="Karla" pitchFamily="2" charset="0"/>
              </a:rPr>
              <a:t>Key Vault </a:t>
            </a:r>
            <a:r>
              <a:rPr lang="en-US" sz="3200" b="0" i="0" dirty="0">
                <a:solidFill>
                  <a:srgbClr val="333333"/>
                </a:solidFill>
                <a:effectLst/>
                <a:latin typeface="Karla" pitchFamily="2" charset="0"/>
                <a:sym typeface="Wingdings" panose="05000000000000000000" pitchFamily="2" charset="2"/>
              </a:rPr>
              <a:t> </a:t>
            </a:r>
            <a:r>
              <a:rPr lang="en-US" sz="3200" b="0" i="0" dirty="0">
                <a:solidFill>
                  <a:srgbClr val="333333"/>
                </a:solidFill>
                <a:effectLst/>
                <a:latin typeface="Karla" pitchFamily="2" charset="0"/>
              </a:rPr>
              <a:t>Azure AD application automatically</a:t>
            </a:r>
          </a:p>
          <a:p>
            <a:endParaRPr lang="en-US" sz="3200" dirty="0">
              <a:solidFill>
                <a:srgbClr val="333333"/>
              </a:solidFill>
              <a:latin typeface="Karla" pitchFamily="2" charset="0"/>
            </a:endParaRPr>
          </a:p>
          <a:p>
            <a:r>
              <a:rPr lang="en-US" sz="3200" dirty="0">
                <a:solidFill>
                  <a:srgbClr val="333333"/>
                </a:solidFill>
                <a:latin typeface="Karla" pitchFamily="2" charset="0"/>
              </a:rPr>
              <a:t>But you can also create the Azure AD application manually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C91DFF-A1B1-057F-958C-F9698A99C5E3}"/>
              </a:ext>
            </a:extLst>
          </p:cNvPr>
          <p:cNvSpPr txBox="1"/>
          <p:nvPr/>
        </p:nvSpPr>
        <p:spPr>
          <a:xfrm>
            <a:off x="416800" y="4985322"/>
            <a:ext cx="1054417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rgbClr val="333333"/>
                </a:solidFill>
                <a:effectLst/>
              </a:rPr>
              <a:t>Point to remember: </a:t>
            </a:r>
            <a:r>
              <a:rPr lang="en-US" sz="2000" b="0" i="0" dirty="0">
                <a:solidFill>
                  <a:srgbClr val="333333"/>
                </a:solidFill>
                <a:effectLst/>
              </a:rPr>
              <a:t>If you are creating using the </a:t>
            </a:r>
            <a:r>
              <a:rPr lang="en-US" sz="2000" b="1" i="0" dirty="0">
                <a:solidFill>
                  <a:srgbClr val="333333"/>
                </a:solidFill>
                <a:effectLst/>
              </a:rPr>
              <a:t>ARM template,  </a:t>
            </a:r>
            <a:r>
              <a:rPr lang="en-US" sz="2000" b="0" i="0" dirty="0">
                <a:solidFill>
                  <a:srgbClr val="333333"/>
                </a:solidFill>
                <a:effectLst/>
              </a:rPr>
              <a:t>then you need to create the </a:t>
            </a:r>
            <a:r>
              <a:rPr lang="en-US" sz="2000" b="1" i="0" dirty="0">
                <a:solidFill>
                  <a:srgbClr val="333333"/>
                </a:solidFill>
                <a:effectLst/>
              </a:rPr>
              <a:t>Key vault certificate and Azure AD application</a:t>
            </a:r>
            <a:r>
              <a:rPr lang="en-US" sz="2000" b="0" i="0" dirty="0">
                <a:solidFill>
                  <a:srgbClr val="333333"/>
                </a:solidFill>
                <a:effectLst/>
              </a:rPr>
              <a:t> before setting up the Azure admin.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756940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2CBC0-98F2-CEEC-E13D-8659E494C86D}"/>
              </a:ext>
            </a:extLst>
          </p:cNvPr>
          <p:cNvSpPr txBox="1"/>
          <p:nvPr/>
        </p:nvSpPr>
        <p:spPr>
          <a:xfrm>
            <a:off x="548838" y="757324"/>
            <a:ext cx="6095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333333"/>
                </a:solidFill>
                <a:effectLst/>
                <a:latin typeface="Karla" pitchFamily="2" charset="0"/>
              </a:rPr>
              <a:t>Azure AD admin setup for SQL Server</a:t>
            </a:r>
            <a:endParaRPr lang="en-US" dirty="0"/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C4E7F3A1-9C98-EB32-2FF1-D66F09448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847850"/>
            <a:ext cx="975360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9694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>
            <a:extLst>
              <a:ext uri="{FF2B5EF4-FFF2-40B4-BE49-F238E27FC236}">
                <a16:creationId xmlns:a16="http://schemas.microsoft.com/office/drawing/2014/main" id="{7AFFDED2-99BC-0395-4C15-9A502C653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888" y="737038"/>
            <a:ext cx="9100645" cy="511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41063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>
            <a:extLst>
              <a:ext uri="{FF2B5EF4-FFF2-40B4-BE49-F238E27FC236}">
                <a16:creationId xmlns:a16="http://schemas.microsoft.com/office/drawing/2014/main" id="{9EE614BF-D599-DA5D-42C6-551BE06F4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647700"/>
            <a:ext cx="9753600" cy="556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1582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CA03B-3CC2-6D2E-018A-5C6D78885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193" y="2426467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0070C0"/>
                </a:solidFill>
                <a:latin typeface="+mn-lt"/>
              </a:rPr>
              <a:t>Behind the scenes</a:t>
            </a:r>
          </a:p>
        </p:txBody>
      </p:sp>
    </p:spTree>
    <p:extLst>
      <p:ext uri="{BB962C8B-B14F-4D97-AF65-F5344CB8AC3E}">
        <p14:creationId xmlns:p14="http://schemas.microsoft.com/office/powerpoint/2010/main" val="2185855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8B4465D-AB34-CFAC-6B7F-37C3003E9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2046" y="147092"/>
            <a:ext cx="5320147" cy="5882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2DA1D6-764C-4ED4-F763-185013C408BB}"/>
              </a:ext>
            </a:extLst>
          </p:cNvPr>
          <p:cNvSpPr txBox="1"/>
          <p:nvPr/>
        </p:nvSpPr>
        <p:spPr>
          <a:xfrm>
            <a:off x="2385521" y="6088907"/>
            <a:ext cx="6095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b="1" i="1" dirty="0">
                <a:solidFill>
                  <a:srgbClr val="333333"/>
                </a:solidFill>
                <a:effectLst/>
                <a:latin typeface="Karla" pitchFamily="2" charset="0"/>
              </a:rPr>
              <a:t>Reference: </a:t>
            </a:r>
            <a:r>
              <a:rPr lang="en-US" sz="900" b="0" i="1" dirty="0">
                <a:solidFill>
                  <a:srgbClr val="333333"/>
                </a:solidFill>
                <a:effectLst/>
                <a:latin typeface="Karla" pitchFamily="2" charset="0"/>
              </a:rPr>
              <a:t>The diagram as shown on the </a:t>
            </a:r>
            <a:r>
              <a:rPr lang="en-US" sz="900" b="1" i="1" u="none" strike="noStrike" dirty="0">
                <a:solidFill>
                  <a:srgbClr val="6636CC"/>
                </a:solidFill>
                <a:effectLst/>
                <a:latin typeface="Karla" pitchFamily="2" charset="0"/>
                <a:hlinkClick r:id="rId3"/>
              </a:rPr>
              <a:t>Microsoft website</a:t>
            </a:r>
            <a:r>
              <a:rPr lang="en-US" sz="900" b="0" i="1" dirty="0">
                <a:solidFill>
                  <a:srgbClr val="333333"/>
                </a:solidFill>
                <a:effectLst/>
                <a:latin typeface="Karla" pitchFamily="2" charset="0"/>
              </a:rPr>
              <a:t> demonstrates what the SQL Server inventory looks like using the Azure Graph Resource Explorer.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8821146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202733-BEA0-888F-2737-D08AA169EBD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55313" y="518752"/>
            <a:ext cx="11829393" cy="443707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53920" tIns="0" rIns="0" bIns="12696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 The certificate is created in the key vault you selected with the name format 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hostname-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instancename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-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uniquenumber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 as shown below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lang="en-US" altLang="en-US" sz="2800" dirty="0">
              <a:solidFill>
                <a:srgbClr val="333333"/>
              </a:solidFill>
              <a:latin typeface="Karla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Karla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     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                           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2. The Azure AD application is created with the name in the format of 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hostname-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instancename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-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uniquenumber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Karla" pitchFamily="2" charset="0"/>
              </a:rPr>
              <a:t> as shown below.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                                                                        </a:t>
            </a:r>
          </a:p>
        </p:txBody>
      </p:sp>
      <p:pic>
        <p:nvPicPr>
          <p:cNvPr id="24579" name="Picture 3">
            <a:extLst>
              <a:ext uri="{FF2B5EF4-FFF2-40B4-BE49-F238E27FC236}">
                <a16:creationId xmlns:a16="http://schemas.microsoft.com/office/drawing/2014/main" id="{54FF1665-0077-F869-9018-8E37ADB42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52" y="4955825"/>
            <a:ext cx="11590033" cy="74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8DA6C82-CF20-C7A1-DCE3-11E0734D88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1" y="2215056"/>
            <a:ext cx="5353624" cy="84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17B0BA-A39E-BDFD-83E9-3C596A481A30}"/>
              </a:ext>
            </a:extLst>
          </p:cNvPr>
          <p:cNvSpPr txBox="1"/>
          <p:nvPr/>
        </p:nvSpPr>
        <p:spPr>
          <a:xfrm>
            <a:off x="375418" y="5927862"/>
            <a:ext cx="60953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Karla" pitchFamily="2" charset="0"/>
              </a:rPr>
              <a:t>The necessary permissions also will be granted to this application automatically.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9147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1C9296-3AE4-6556-2336-99587E0F88E7}"/>
              </a:ext>
            </a:extLst>
          </p:cNvPr>
          <p:cNvSpPr txBox="1"/>
          <p:nvPr/>
        </p:nvSpPr>
        <p:spPr>
          <a:xfrm>
            <a:off x="1609069" y="2056876"/>
            <a:ext cx="817737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0" dirty="0">
                <a:solidFill>
                  <a:srgbClr val="333333"/>
                </a:solidFill>
                <a:effectLst/>
                <a:latin typeface="Karla" pitchFamily="2" charset="0"/>
              </a:rPr>
              <a:t>Remember: 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Karla" pitchFamily="2" charset="0"/>
              </a:rPr>
              <a:t>The certificate created automatically is not managed and rotated by Microsoft. It is up to the customer to manage the certificate.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10338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87E047-A872-1021-B161-BB276A93BDC8}"/>
              </a:ext>
            </a:extLst>
          </p:cNvPr>
          <p:cNvSpPr txBox="1"/>
          <p:nvPr/>
        </p:nvSpPr>
        <p:spPr>
          <a:xfrm>
            <a:off x="378372" y="1261903"/>
            <a:ext cx="10677197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4000" b="1" dirty="0">
                <a:solidFill>
                  <a:srgbClr val="0070C0"/>
                </a:solidFill>
              </a:rPr>
              <a:t>I</a:t>
            </a:r>
            <a:r>
              <a:rPr lang="en-US" sz="4000" b="1" i="0" dirty="0">
                <a:solidFill>
                  <a:srgbClr val="0070C0"/>
                </a:solidFill>
                <a:effectLst/>
              </a:rPr>
              <a:t>nstall Azure AD to connect to SQL Server</a:t>
            </a:r>
          </a:p>
          <a:p>
            <a:pPr algn="just"/>
            <a:endParaRPr lang="en-US" sz="4000" b="1" i="0" dirty="0">
              <a:solidFill>
                <a:srgbClr val="0070C0"/>
              </a:solidFill>
              <a:effectLst/>
            </a:endParaRPr>
          </a:p>
          <a:p>
            <a:pPr algn="just">
              <a:buFont typeface="+mj-lt"/>
              <a:buAutoNum type="arabicPeriod"/>
            </a:pPr>
            <a:r>
              <a:rPr lang="en-US" sz="2800" b="0" i="0" dirty="0">
                <a:solidFill>
                  <a:srgbClr val="333333"/>
                </a:solidFill>
                <a:effectLst/>
              </a:rPr>
              <a:t> Create and register an Azure AD application and Grant permissions to the Azure AD application</a:t>
            </a:r>
          </a:p>
          <a:p>
            <a:pPr algn="just">
              <a:buFont typeface="+mj-lt"/>
              <a:buAutoNum type="arabicPeriod"/>
            </a:pPr>
            <a:r>
              <a:rPr lang="en-US" sz="2800" b="0" i="0" dirty="0">
                <a:solidFill>
                  <a:srgbClr val="333333"/>
                </a:solidFill>
                <a:effectLst/>
              </a:rPr>
              <a:t> Create and assign a certificate</a:t>
            </a:r>
          </a:p>
          <a:p>
            <a:pPr algn="just">
              <a:buFont typeface="+mj-lt"/>
              <a:buAutoNum type="arabicPeriod"/>
            </a:pPr>
            <a:r>
              <a:rPr lang="en-US" sz="2800" b="0" i="0" dirty="0">
                <a:solidFill>
                  <a:srgbClr val="333333"/>
                </a:solidFill>
                <a:effectLst/>
              </a:rPr>
              <a:t> Configure Azure AD authentication for SQL Server through the Azure portal</a:t>
            </a:r>
          </a:p>
          <a:p>
            <a:pPr algn="just">
              <a:buFont typeface="+mj-lt"/>
              <a:buAutoNum type="arabicPeriod"/>
            </a:pPr>
            <a:r>
              <a:rPr lang="en-US" sz="2800" b="0" i="0" dirty="0">
                <a:solidFill>
                  <a:srgbClr val="333333"/>
                </a:solidFill>
                <a:effectLst/>
              </a:rPr>
              <a:t> Create logins and users</a:t>
            </a:r>
          </a:p>
          <a:p>
            <a:pPr algn="just">
              <a:buFont typeface="+mj-lt"/>
              <a:buAutoNum type="arabicPeriod"/>
            </a:pPr>
            <a:r>
              <a:rPr lang="en-US" sz="2800" b="0" i="0" dirty="0">
                <a:solidFill>
                  <a:srgbClr val="333333"/>
                </a:solidFill>
                <a:effectLst/>
              </a:rPr>
              <a:t> Connect with a supported authentication method</a:t>
            </a:r>
          </a:p>
        </p:txBody>
      </p:sp>
    </p:spTree>
    <p:extLst>
      <p:ext uri="{BB962C8B-B14F-4D97-AF65-F5344CB8AC3E}">
        <p14:creationId xmlns:p14="http://schemas.microsoft.com/office/powerpoint/2010/main" val="28192374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42BC6E-A257-4AA2-4862-2B575DF2D538}"/>
              </a:ext>
            </a:extLst>
          </p:cNvPr>
          <p:cNvSpPr txBox="1"/>
          <p:nvPr/>
        </p:nvSpPr>
        <p:spPr>
          <a:xfrm>
            <a:off x="844441" y="875565"/>
            <a:ext cx="6095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33333"/>
                </a:solidFill>
                <a:effectLst/>
                <a:latin typeface="Karla" pitchFamily="2" charset="0"/>
              </a:rPr>
              <a:t> Create and register an Azure AD application</a:t>
            </a:r>
            <a:endParaRPr lang="en-US" b="0" i="0" dirty="0">
              <a:solidFill>
                <a:srgbClr val="333333"/>
              </a:solidFill>
              <a:effectLst/>
              <a:latin typeface="Karla" pitchFamily="2" charset="0"/>
            </a:endParaRPr>
          </a:p>
        </p:txBody>
      </p:sp>
      <p:pic>
        <p:nvPicPr>
          <p:cNvPr id="25602" name="Picture 2">
            <a:extLst>
              <a:ext uri="{FF2B5EF4-FFF2-40B4-BE49-F238E27FC236}">
                <a16:creationId xmlns:a16="http://schemas.microsoft.com/office/drawing/2014/main" id="{2595AFE1-EF9F-A01B-AF71-46DC5CF38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009775"/>
            <a:ext cx="97536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3615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>
            <a:extLst>
              <a:ext uri="{FF2B5EF4-FFF2-40B4-BE49-F238E27FC236}">
                <a16:creationId xmlns:a16="http://schemas.microsoft.com/office/drawing/2014/main" id="{186608F5-50C9-48FE-E170-8974D88BA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20" y="78828"/>
            <a:ext cx="3772502" cy="5364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8" name="Picture 4">
            <a:extLst>
              <a:ext uri="{FF2B5EF4-FFF2-40B4-BE49-F238E27FC236}">
                <a16:creationId xmlns:a16="http://schemas.microsoft.com/office/drawing/2014/main" id="{1A04D629-CE93-EB7D-554B-E2378BC24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7840" y="2427889"/>
            <a:ext cx="6807046" cy="1336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58561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>
            <a:extLst>
              <a:ext uri="{FF2B5EF4-FFF2-40B4-BE49-F238E27FC236}">
                <a16:creationId xmlns:a16="http://schemas.microsoft.com/office/drawing/2014/main" id="{251EF3C5-3CD1-9434-4AA8-200866908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875" y="0"/>
            <a:ext cx="7630401" cy="6266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5723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>
            <a:extLst>
              <a:ext uri="{FF2B5EF4-FFF2-40B4-BE49-F238E27FC236}">
                <a16:creationId xmlns:a16="http://schemas.microsoft.com/office/drawing/2014/main" id="{EF1FFC73-3DF2-EF1D-3E8F-35AC6BF9B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172" y="0"/>
            <a:ext cx="2684298" cy="5919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676" name="Picture 4">
            <a:extLst>
              <a:ext uri="{FF2B5EF4-FFF2-40B4-BE49-F238E27FC236}">
                <a16:creationId xmlns:a16="http://schemas.microsoft.com/office/drawing/2014/main" id="{E0384CE7-21F4-00F4-F1E2-F19D83363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035" y="646387"/>
            <a:ext cx="6365929" cy="510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85895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>
            <a:extLst>
              <a:ext uri="{FF2B5EF4-FFF2-40B4-BE49-F238E27FC236}">
                <a16:creationId xmlns:a16="http://schemas.microsoft.com/office/drawing/2014/main" id="{B1591BB9-2539-E01A-12B3-292D4DC2A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562" y="1749972"/>
            <a:ext cx="6196872" cy="2824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700" name="Picture 4">
            <a:extLst>
              <a:ext uri="{FF2B5EF4-FFF2-40B4-BE49-F238E27FC236}">
                <a16:creationId xmlns:a16="http://schemas.microsoft.com/office/drawing/2014/main" id="{BDB6547C-81D3-3382-D1A4-A49CAA240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683" y="697623"/>
            <a:ext cx="4351284" cy="4079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1410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>
            <a:extLst>
              <a:ext uri="{FF2B5EF4-FFF2-40B4-BE49-F238E27FC236}">
                <a16:creationId xmlns:a16="http://schemas.microsoft.com/office/drawing/2014/main" id="{3DD16248-69B1-3F87-F769-59F6137F0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976313"/>
            <a:ext cx="9753600" cy="490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53598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EC8C17-31A0-38A4-7432-E042F00388F6}"/>
              </a:ext>
            </a:extLst>
          </p:cNvPr>
          <p:cNvSpPr txBox="1"/>
          <p:nvPr/>
        </p:nvSpPr>
        <p:spPr>
          <a:xfrm>
            <a:off x="600076" y="1074922"/>
            <a:ext cx="60953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 err="1">
                <a:solidFill>
                  <a:srgbClr val="333333"/>
                </a:solidFill>
                <a:effectLst/>
                <a:latin typeface="Karla" pitchFamily="2" charset="0"/>
              </a:rPr>
              <a:t>Application.Read.All</a:t>
            </a:r>
            <a:endParaRPr lang="en-US" b="0" i="0" dirty="0">
              <a:solidFill>
                <a:srgbClr val="333333"/>
              </a:solidFill>
              <a:effectLst/>
              <a:latin typeface="Karla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 err="1">
                <a:solidFill>
                  <a:srgbClr val="333333"/>
                </a:solidFill>
                <a:effectLst/>
                <a:latin typeface="Karla" pitchFamily="2" charset="0"/>
              </a:rPr>
              <a:t>Directory.AccessAsUser.All</a:t>
            </a:r>
            <a:endParaRPr lang="en-US" b="0" i="0" dirty="0">
              <a:solidFill>
                <a:srgbClr val="333333"/>
              </a:solidFill>
              <a:effectLst/>
              <a:latin typeface="Karla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 err="1">
                <a:solidFill>
                  <a:srgbClr val="333333"/>
                </a:solidFill>
                <a:effectLst/>
                <a:latin typeface="Karla" pitchFamily="2" charset="0"/>
              </a:rPr>
              <a:t>Group.Read.All</a:t>
            </a:r>
            <a:endParaRPr lang="en-US" b="0" i="0" dirty="0">
              <a:solidFill>
                <a:srgbClr val="333333"/>
              </a:solidFill>
              <a:effectLst/>
              <a:latin typeface="Karla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 err="1">
                <a:solidFill>
                  <a:srgbClr val="333333"/>
                </a:solidFill>
                <a:effectLst/>
                <a:latin typeface="Karla" pitchFamily="2" charset="0"/>
              </a:rPr>
              <a:t>User.Read.All</a:t>
            </a:r>
            <a:endParaRPr lang="en-US" b="0" i="0" dirty="0">
              <a:solidFill>
                <a:srgbClr val="333333"/>
              </a:solidFill>
              <a:effectLst/>
              <a:latin typeface="Karla" pitchFamily="2" charset="0"/>
            </a:endParaRPr>
          </a:p>
        </p:txBody>
      </p:sp>
      <p:pic>
        <p:nvPicPr>
          <p:cNvPr id="31746" name="Picture 2">
            <a:extLst>
              <a:ext uri="{FF2B5EF4-FFF2-40B4-BE49-F238E27FC236}">
                <a16:creationId xmlns:a16="http://schemas.microsoft.com/office/drawing/2014/main" id="{B29CC7C3-DCDE-F075-CF5D-29B8EC88C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35" y="2517720"/>
            <a:ext cx="9753600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4354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50AB1-018D-9EF4-B831-2D680116B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042" y="2029810"/>
            <a:ext cx="4565430" cy="1272902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0070C0"/>
                </a:solidFill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34299861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6C90C5-BF34-53B6-CF39-3F873F426AEE}"/>
              </a:ext>
            </a:extLst>
          </p:cNvPr>
          <p:cNvSpPr txBox="1"/>
          <p:nvPr/>
        </p:nvSpPr>
        <p:spPr>
          <a:xfrm>
            <a:off x="462127" y="599669"/>
            <a:ext cx="6095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Karla" pitchFamily="2" charset="0"/>
              </a:rPr>
              <a:t>2. </a:t>
            </a:r>
            <a:r>
              <a:rPr lang="en-US" b="1" i="0" dirty="0">
                <a:solidFill>
                  <a:srgbClr val="333333"/>
                </a:solidFill>
                <a:effectLst/>
                <a:latin typeface="Karla" pitchFamily="2" charset="0"/>
              </a:rPr>
              <a:t>Create and assign the Certificate</a:t>
            </a:r>
            <a:endParaRPr lang="en-US" dirty="0"/>
          </a:p>
        </p:txBody>
      </p:sp>
      <p:pic>
        <p:nvPicPr>
          <p:cNvPr id="32770" name="Picture 2">
            <a:extLst>
              <a:ext uri="{FF2B5EF4-FFF2-40B4-BE49-F238E27FC236}">
                <a16:creationId xmlns:a16="http://schemas.microsoft.com/office/drawing/2014/main" id="{290E3718-9753-E09C-9776-F1B5A65AF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477" y="1052349"/>
            <a:ext cx="2716705" cy="5147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772" name="Picture 4">
            <a:extLst>
              <a:ext uri="{FF2B5EF4-FFF2-40B4-BE49-F238E27FC236}">
                <a16:creationId xmlns:a16="http://schemas.microsoft.com/office/drawing/2014/main" id="{CBC2F445-0719-DC5B-5A9B-C6AE5A10F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621" y="1052349"/>
            <a:ext cx="5464777" cy="5138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5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>
            <a:extLst>
              <a:ext uri="{FF2B5EF4-FFF2-40B4-BE49-F238E27FC236}">
                <a16:creationId xmlns:a16="http://schemas.microsoft.com/office/drawing/2014/main" id="{8BBA7DDC-26DF-C185-EA66-8C491B725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276" y="809297"/>
            <a:ext cx="5914900" cy="240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796" name="Picture 4">
            <a:extLst>
              <a:ext uri="{FF2B5EF4-FFF2-40B4-BE49-F238E27FC236}">
                <a16:creationId xmlns:a16="http://schemas.microsoft.com/office/drawing/2014/main" id="{AABEB360-2F6C-4FE0-C225-D27780223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925" y="3682028"/>
            <a:ext cx="7693572" cy="236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4788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>
            <a:extLst>
              <a:ext uri="{FF2B5EF4-FFF2-40B4-BE49-F238E27FC236}">
                <a16:creationId xmlns:a16="http://schemas.microsoft.com/office/drawing/2014/main" id="{9A7F8C80-D8AD-442C-A13B-0F39B8C45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4557" y="855279"/>
            <a:ext cx="3484024" cy="4690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90654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>
            <a:extLst>
              <a:ext uri="{FF2B5EF4-FFF2-40B4-BE49-F238E27FC236}">
                <a16:creationId xmlns:a16="http://schemas.microsoft.com/office/drawing/2014/main" id="{E26A5BA3-B98E-DBF2-1694-A315EFB3F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881063"/>
            <a:ext cx="97536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35537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>
            <a:extLst>
              <a:ext uri="{FF2B5EF4-FFF2-40B4-BE49-F238E27FC236}">
                <a16:creationId xmlns:a16="http://schemas.microsoft.com/office/drawing/2014/main" id="{41CF964C-EA6E-724D-BA21-68F3CA26D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655" y="748863"/>
            <a:ext cx="6958655" cy="5592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7798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2A919B-ECB9-881C-8B07-1466ADB2BACC}"/>
              </a:ext>
            </a:extLst>
          </p:cNvPr>
          <p:cNvSpPr txBox="1"/>
          <p:nvPr/>
        </p:nvSpPr>
        <p:spPr>
          <a:xfrm>
            <a:off x="517306" y="713418"/>
            <a:ext cx="60953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Karla" pitchFamily="2" charset="0"/>
              </a:rPr>
              <a:t>3. </a:t>
            </a:r>
            <a:r>
              <a:rPr lang="en-US" b="1" i="0" dirty="0">
                <a:solidFill>
                  <a:srgbClr val="333333"/>
                </a:solidFill>
                <a:effectLst/>
                <a:latin typeface="Karla" pitchFamily="2" charset="0"/>
              </a:rPr>
              <a:t>Configure Azure AD authentication for SQL Server by creating the Custom-managed Cert</a:t>
            </a:r>
            <a:endParaRPr lang="en-US" dirty="0"/>
          </a:p>
        </p:txBody>
      </p:sp>
      <p:pic>
        <p:nvPicPr>
          <p:cNvPr id="37890" name="Picture 2">
            <a:extLst>
              <a:ext uri="{FF2B5EF4-FFF2-40B4-BE49-F238E27FC236}">
                <a16:creationId xmlns:a16="http://schemas.microsoft.com/office/drawing/2014/main" id="{DE01151A-C391-DDE4-8D10-47BE6ADF4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945" y="1490006"/>
            <a:ext cx="9753600" cy="543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39331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>
            <a:extLst>
              <a:ext uri="{FF2B5EF4-FFF2-40B4-BE49-F238E27FC236}">
                <a16:creationId xmlns:a16="http://schemas.microsoft.com/office/drawing/2014/main" id="{89EDA1A7-4510-475C-2E80-92C8B7F5E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664" y="644415"/>
            <a:ext cx="3217753" cy="590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76295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>
            <a:extLst>
              <a:ext uri="{FF2B5EF4-FFF2-40B4-BE49-F238E27FC236}">
                <a16:creationId xmlns:a16="http://schemas.microsoft.com/office/drawing/2014/main" id="{1B04FDFE-2013-60BD-9FC8-23A8CE413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831" y="1021803"/>
            <a:ext cx="975360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940" name="Picture 4">
            <a:extLst>
              <a:ext uri="{FF2B5EF4-FFF2-40B4-BE49-F238E27FC236}">
                <a16:creationId xmlns:a16="http://schemas.microsoft.com/office/drawing/2014/main" id="{81070ADD-2944-39B3-A735-0C13A4332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6467" y="1935217"/>
            <a:ext cx="4504854" cy="4745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858214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D7F17D87-8385-8EC2-9849-603BBD283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059" y="2017984"/>
            <a:ext cx="8600472" cy="1411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32975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>
            <a:extLst>
              <a:ext uri="{FF2B5EF4-FFF2-40B4-BE49-F238E27FC236}">
                <a16:creationId xmlns:a16="http://schemas.microsoft.com/office/drawing/2014/main" id="{5E37B1F8-27A9-B531-DB0C-26AB2FB87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49" y="977462"/>
            <a:ext cx="6038027" cy="3361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DAA5872-E50B-95A2-DD7D-BEF19314AFAA}"/>
              </a:ext>
            </a:extLst>
          </p:cNvPr>
          <p:cNvSpPr txBox="1"/>
          <p:nvPr/>
        </p:nvSpPr>
        <p:spPr>
          <a:xfrm>
            <a:off x="706493" y="5044994"/>
            <a:ext cx="60953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333333"/>
                </a:solidFill>
                <a:effectLst/>
                <a:latin typeface="Courier 10 Pitch"/>
              </a:rPr>
              <a:t>ALTER SERVER ROLE sysadmin ADD MEMBER [deepthi@dbanuggets.com] </a:t>
            </a:r>
          </a:p>
          <a:p>
            <a:r>
              <a:rPr lang="en-US" b="1" i="0" dirty="0">
                <a:solidFill>
                  <a:srgbClr val="333333"/>
                </a:solidFill>
                <a:effectLst/>
                <a:latin typeface="Courier 10 Pitch"/>
              </a:rPr>
              <a:t>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67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A920C-D28A-DC13-53E6-03A20E012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rgbClr val="0070C0"/>
                </a:solidFill>
              </a:rPr>
              <a:t>Three agents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614D6-63A1-E7A3-8432-366F1CA69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079" y="1612791"/>
            <a:ext cx="10515600" cy="4351338"/>
          </a:xfrm>
        </p:spPr>
        <p:txBody>
          <a:bodyPr/>
          <a:lstStyle/>
          <a:p>
            <a:pPr algn="l">
              <a:buFont typeface="+mj-lt"/>
              <a:buAutoNum type="arabicPeriod"/>
            </a:pPr>
            <a:r>
              <a:rPr lang="en-US" sz="3200" b="1" i="0" dirty="0">
                <a:solidFill>
                  <a:srgbClr val="333333"/>
                </a:solidFill>
                <a:effectLst/>
              </a:rPr>
              <a:t>Azure Connected Machine Agent </a:t>
            </a:r>
            <a:r>
              <a:rPr lang="en-US" sz="3200" b="0" i="0" dirty="0">
                <a:solidFill>
                  <a:srgbClr val="333333"/>
                </a:solidFill>
                <a:effectLst/>
              </a:rPr>
              <a:t>– This agent will help manage the Windows and Linux machines hosting outside of Azure.</a:t>
            </a:r>
          </a:p>
          <a:p>
            <a:pPr algn="l">
              <a:buFont typeface="+mj-lt"/>
              <a:buAutoNum type="arabicPeriod"/>
            </a:pPr>
            <a:r>
              <a:rPr lang="en-US" sz="3200" b="1" i="0" dirty="0">
                <a:solidFill>
                  <a:srgbClr val="333333"/>
                </a:solidFill>
                <a:effectLst/>
              </a:rPr>
              <a:t>Azure Extension for SQL Server</a:t>
            </a:r>
          </a:p>
          <a:p>
            <a:pPr algn="l">
              <a:buFont typeface="+mj-lt"/>
              <a:buAutoNum type="arabicPeriod"/>
            </a:pPr>
            <a:r>
              <a:rPr lang="en-US" sz="3200" b="1" i="0" dirty="0">
                <a:solidFill>
                  <a:srgbClr val="333333"/>
                </a:solidFill>
                <a:effectLst/>
              </a:rPr>
              <a:t>Azure Monitoring Agent </a:t>
            </a:r>
            <a:r>
              <a:rPr lang="en-US" sz="3200" b="0" i="0" dirty="0">
                <a:solidFill>
                  <a:srgbClr val="333333"/>
                </a:solidFill>
                <a:effectLst/>
              </a:rPr>
              <a:t>– The Microsoft Defender for cloud and best practices assessment needs this agent. This extension is needed to put the collected data in the log analytics workspace.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29061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A698B2-F202-671E-2FAF-A0890529F4FE}"/>
              </a:ext>
            </a:extLst>
          </p:cNvPr>
          <p:cNvSpPr txBox="1"/>
          <p:nvPr/>
        </p:nvSpPr>
        <p:spPr>
          <a:xfrm>
            <a:off x="667079" y="662730"/>
            <a:ext cx="6095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333333"/>
                </a:solidFill>
                <a:effectLst/>
                <a:latin typeface="Karla" pitchFamily="2" charset="0"/>
              </a:rPr>
              <a:t>4. Create logins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7C0034-E293-D2A0-BDC5-1CDC585BBE12}"/>
              </a:ext>
            </a:extLst>
          </p:cNvPr>
          <p:cNvSpPr txBox="1"/>
          <p:nvPr/>
        </p:nvSpPr>
        <p:spPr>
          <a:xfrm>
            <a:off x="584308" y="1459524"/>
            <a:ext cx="6994963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Courier 10 Pitch"/>
              </a:rPr>
              <a:t>-- login creation for Azure AD user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Courier 10 Pitch"/>
              </a:rPr>
              <a:t> </a:t>
            </a:r>
          </a:p>
          <a:p>
            <a:r>
              <a:rPr lang="en-US" b="1" i="0" dirty="0">
                <a:solidFill>
                  <a:srgbClr val="333333"/>
                </a:solidFill>
                <a:effectLst/>
                <a:latin typeface="Courier 10 Pitch"/>
              </a:rPr>
              <a:t>CREATE LOGIN [user@contoso.com] FROM EXTERNAL PROVIDER; </a:t>
            </a:r>
          </a:p>
          <a:p>
            <a:r>
              <a:rPr lang="en-US" b="1" i="0" dirty="0">
                <a:solidFill>
                  <a:srgbClr val="333333"/>
                </a:solidFill>
                <a:effectLst/>
                <a:latin typeface="Courier 10 Pitch"/>
              </a:rPr>
              <a:t>GO</a:t>
            </a:r>
            <a:r>
              <a:rPr lang="en-US" b="0" i="0" dirty="0">
                <a:solidFill>
                  <a:srgbClr val="333333"/>
                </a:solidFill>
                <a:effectLst/>
                <a:latin typeface="Courier 10 Pitch"/>
              </a:rPr>
              <a:t> </a:t>
            </a:r>
          </a:p>
          <a:p>
            <a:endParaRPr lang="en-US" dirty="0">
              <a:solidFill>
                <a:srgbClr val="333333"/>
              </a:solidFill>
              <a:latin typeface="Courier 10 Pitch"/>
            </a:endParaRP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Courier 10 Pitch"/>
              </a:rPr>
              <a:t>-- login creation for Azure AD group </a:t>
            </a:r>
          </a:p>
          <a:p>
            <a:endParaRPr lang="en-US" dirty="0">
              <a:solidFill>
                <a:srgbClr val="333333"/>
              </a:solidFill>
              <a:latin typeface="Courier 10 Pitch"/>
            </a:endParaRPr>
          </a:p>
          <a:p>
            <a:r>
              <a:rPr lang="en-US" b="1" i="0" dirty="0">
                <a:solidFill>
                  <a:srgbClr val="333333"/>
                </a:solidFill>
                <a:effectLst/>
                <a:latin typeface="Courier 10 Pitch"/>
              </a:rPr>
              <a:t>CREATE LOGIN [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Courier 10 Pitch"/>
              </a:rPr>
              <a:t>my_group_name</a:t>
            </a:r>
            <a:r>
              <a:rPr lang="en-US" b="1" i="0" dirty="0">
                <a:solidFill>
                  <a:srgbClr val="333333"/>
                </a:solidFill>
                <a:effectLst/>
                <a:latin typeface="Courier 10 Pitch"/>
              </a:rPr>
              <a:t>] FROM EXTERNAL PROVIDER; </a:t>
            </a:r>
          </a:p>
          <a:p>
            <a:r>
              <a:rPr lang="en-US" b="1" i="0" dirty="0">
                <a:solidFill>
                  <a:srgbClr val="333333"/>
                </a:solidFill>
                <a:effectLst/>
                <a:latin typeface="Courier 10 Pitch"/>
              </a:rPr>
              <a:t>GO</a:t>
            </a:r>
            <a:r>
              <a:rPr lang="en-US" b="0" i="0" dirty="0">
                <a:solidFill>
                  <a:srgbClr val="333333"/>
                </a:solidFill>
                <a:effectLst/>
                <a:latin typeface="Courier 10 Pitch"/>
              </a:rPr>
              <a:t> </a:t>
            </a:r>
          </a:p>
          <a:p>
            <a:endParaRPr lang="en-US" dirty="0">
              <a:solidFill>
                <a:srgbClr val="333333"/>
              </a:solidFill>
              <a:latin typeface="Courier 10 Pitch"/>
            </a:endParaRP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Courier 10 Pitch"/>
              </a:rPr>
              <a:t>-- login creation for Azure AD application </a:t>
            </a:r>
          </a:p>
          <a:p>
            <a:endParaRPr lang="en-US" dirty="0">
              <a:solidFill>
                <a:srgbClr val="333333"/>
              </a:solidFill>
              <a:latin typeface="Courier 10 Pitch"/>
            </a:endParaRPr>
          </a:p>
          <a:p>
            <a:r>
              <a:rPr lang="en-US" b="1" i="0" dirty="0">
                <a:solidFill>
                  <a:srgbClr val="333333"/>
                </a:solidFill>
                <a:effectLst/>
                <a:latin typeface="Courier 10 Pitch"/>
              </a:rPr>
              <a:t>CREATE LOGIN [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Courier 10 Pitch"/>
              </a:rPr>
              <a:t>my_app_name</a:t>
            </a:r>
            <a:r>
              <a:rPr lang="en-US" b="1" i="0" dirty="0">
                <a:solidFill>
                  <a:srgbClr val="333333"/>
                </a:solidFill>
                <a:effectLst/>
                <a:latin typeface="Courier 10 Pitch"/>
              </a:rPr>
              <a:t>] FROM EXTERNAL PROVIDER; </a:t>
            </a:r>
          </a:p>
          <a:p>
            <a:r>
              <a:rPr lang="en-US" b="1" i="0" dirty="0">
                <a:solidFill>
                  <a:srgbClr val="333333"/>
                </a:solidFill>
                <a:effectLst/>
                <a:latin typeface="Courier 10 Pitch"/>
              </a:rPr>
              <a:t>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10247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EE68FF2-95EA-959A-57BF-37E2EE6D4A3D}"/>
              </a:ext>
            </a:extLst>
          </p:cNvPr>
          <p:cNvSpPr txBox="1"/>
          <p:nvPr/>
        </p:nvSpPr>
        <p:spPr>
          <a:xfrm>
            <a:off x="643430" y="788855"/>
            <a:ext cx="6095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Karla" pitchFamily="2" charset="0"/>
              </a:rPr>
              <a:t>5. </a:t>
            </a:r>
            <a:r>
              <a:rPr lang="en-US" b="1" i="0" dirty="0">
                <a:solidFill>
                  <a:srgbClr val="333333"/>
                </a:solidFill>
                <a:effectLst/>
                <a:latin typeface="Karla" pitchFamily="2" charset="0"/>
              </a:rPr>
              <a:t>Connect with a supported authentication method</a:t>
            </a:r>
            <a:endParaRPr lang="en-US" dirty="0"/>
          </a:p>
        </p:txBody>
      </p:sp>
      <p:pic>
        <p:nvPicPr>
          <p:cNvPr id="43010" name="Picture 2">
            <a:extLst>
              <a:ext uri="{FF2B5EF4-FFF2-40B4-BE49-F238E27FC236}">
                <a16:creationId xmlns:a16="http://schemas.microsoft.com/office/drawing/2014/main" id="{09E4ACEA-2A6D-FC86-2A0B-A13B2CA40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28" y="1746031"/>
            <a:ext cx="5420232" cy="3223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2" name="Picture 4">
            <a:extLst>
              <a:ext uri="{FF2B5EF4-FFF2-40B4-BE49-F238E27FC236}">
                <a16:creationId xmlns:a16="http://schemas.microsoft.com/office/drawing/2014/main" id="{B9F2A6C4-3C67-38B5-A149-FD72BE3D56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7758" y="1982769"/>
            <a:ext cx="5819018" cy="2892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621767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E86CF-E76C-5228-D9A8-8D0515A5F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rgbClr val="0070C0"/>
                </a:solidFill>
                <a:latin typeface="+mn-lt"/>
              </a:rPr>
              <a:t>What we have learnt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86A6A-3C84-D632-3C0B-F25BC5C37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is Azure Arc</a:t>
            </a:r>
          </a:p>
          <a:p>
            <a:r>
              <a:rPr lang="en-US" sz="3600" i="0" strike="noStrike" dirty="0">
                <a:effectLst/>
              </a:rPr>
              <a:t>How to Connect your SQL Server to Azure Arc</a:t>
            </a:r>
          </a:p>
          <a:p>
            <a:r>
              <a:rPr lang="en-US" sz="3600" i="0" u="none" strike="noStrike" dirty="0">
                <a:effectLst/>
                <a:latin typeface="Karla" pitchFamily="2" charset="0"/>
              </a:rPr>
              <a:t>Azure Active Directory Authentication for SQL Server</a:t>
            </a:r>
            <a:endParaRPr lang="en-US" sz="3600" i="0" dirty="0">
              <a:effectLst/>
            </a:endParaRP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953246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9B731F-1EA3-2A96-7031-C4B0C0DDE173}"/>
              </a:ext>
            </a:extLst>
          </p:cNvPr>
          <p:cNvSpPr txBox="1"/>
          <p:nvPr/>
        </p:nvSpPr>
        <p:spPr>
          <a:xfrm>
            <a:off x="615840" y="849160"/>
            <a:ext cx="1064073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i="0" dirty="0">
                <a:solidFill>
                  <a:srgbClr val="0070C0"/>
                </a:solidFill>
                <a:effectLst/>
              </a:rPr>
              <a:t>References</a:t>
            </a:r>
          </a:p>
          <a:p>
            <a:pPr algn="l"/>
            <a:endParaRPr lang="en-US" sz="3600" i="0" dirty="0">
              <a:solidFill>
                <a:srgbClr val="0070C0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3600" i="0" u="none" strike="noStrike" dirty="0"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Azure Active Directory authentication for SQL Server</a:t>
            </a:r>
            <a:endParaRPr lang="en-US" sz="3600" i="0" dirty="0"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3600" i="0" u="none" strike="noStrike" dirty="0"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Set up Azure Active Directory authentication for SQL Server</a:t>
            </a:r>
            <a:endParaRPr lang="en-US" sz="3600" i="0" dirty="0"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3600" i="0" u="none" strike="noStrike" dirty="0"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Using automation to set up the Azure Active Directory admin for SQL Server</a:t>
            </a:r>
            <a:endParaRPr lang="en-US" sz="360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704228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2AEE2-5D9E-4CBF-F5B8-496FB4C1C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25368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0070C0"/>
                </a:solidFill>
                <a:latin typeface="+mn-l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37064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464ED71-EC93-7C42-7555-C61CF85BD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134" y="205773"/>
            <a:ext cx="9753600" cy="593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1FB9CF-1425-F06B-4F05-D63FB16C5FFA}"/>
              </a:ext>
            </a:extLst>
          </p:cNvPr>
          <p:cNvSpPr txBox="1"/>
          <p:nvPr/>
        </p:nvSpPr>
        <p:spPr>
          <a:xfrm>
            <a:off x="5246961" y="6203730"/>
            <a:ext cx="11420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u="none" strike="noStrike" dirty="0">
                <a:solidFill>
                  <a:srgbClr val="85CC36"/>
                </a:solidFill>
                <a:effectLst/>
                <a:latin typeface="Karla" pitchFamily="2" charset="0"/>
                <a:hlinkClick r:id="rId3"/>
              </a:rPr>
              <a:t>Source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75052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0FE0-BEEC-1543-D729-B896E4EC4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i="0" dirty="0">
                <a:solidFill>
                  <a:srgbClr val="0070C0"/>
                </a:solidFill>
                <a:effectLst/>
                <a:latin typeface="+mn-lt"/>
              </a:rPr>
              <a:t>Prerequisites</a:t>
            </a:r>
            <a:endParaRPr lang="en-US" sz="60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9912A-572F-A06E-E9AA-D740442A4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Active subscription</a:t>
            </a:r>
          </a:p>
          <a:p>
            <a:r>
              <a:rPr lang="en-US" dirty="0">
                <a:solidFill>
                  <a:srgbClr val="333333"/>
                </a:solidFill>
              </a:rPr>
              <a:t>V</a:t>
            </a:r>
            <a:r>
              <a:rPr lang="en-US" b="0" i="0" dirty="0">
                <a:solidFill>
                  <a:srgbClr val="333333"/>
                </a:solidFill>
                <a:effectLst/>
              </a:rPr>
              <a:t>erify </a:t>
            </a:r>
            <a:r>
              <a:rPr lang="en-US" b="1" i="0" u="none" strike="noStrike" dirty="0">
                <a:solidFill>
                  <a:srgbClr val="85CC36"/>
                </a:solidFill>
                <a:effectLst/>
                <a:hlinkClick r:id="rId2"/>
              </a:rPr>
              <a:t>Arc-connected machine agent network requirements</a:t>
            </a:r>
            <a:endParaRPr lang="en-US" b="1" i="0" u="none" strike="noStrike" dirty="0">
              <a:solidFill>
                <a:srgbClr val="85CC36"/>
              </a:solidFill>
              <a:effectLst/>
            </a:endParaRPr>
          </a:p>
          <a:p>
            <a:r>
              <a:rPr lang="en-US" b="0" i="0" dirty="0">
                <a:solidFill>
                  <a:srgbClr val="333333"/>
                </a:solidFill>
                <a:effectLst/>
              </a:rPr>
              <a:t>Azure Arc data processing service – Outbound rules on each server and port 1433</a:t>
            </a:r>
          </a:p>
          <a:p>
            <a:r>
              <a:rPr lang="en-US" b="0" i="0" dirty="0" err="1">
                <a:solidFill>
                  <a:srgbClr val="161616"/>
                </a:solidFill>
                <a:effectLst/>
              </a:rPr>
              <a:t>san-af</a:t>
            </a:r>
            <a:r>
              <a:rPr lang="en-US" b="0" i="0" dirty="0">
                <a:solidFill>
                  <a:srgbClr val="161616"/>
                </a:solidFill>
                <a:effectLst/>
              </a:rPr>
              <a:t>-&lt;region&gt;-prod.azurewebsites.net</a:t>
            </a:r>
          </a:p>
          <a:p>
            <a:r>
              <a:rPr lang="en-US" dirty="0">
                <a:solidFill>
                  <a:srgbClr val="333333"/>
                </a:solidFill>
              </a:rPr>
              <a:t>R</a:t>
            </a:r>
            <a:r>
              <a:rPr lang="en-US" b="0" i="0" dirty="0">
                <a:solidFill>
                  <a:srgbClr val="333333"/>
                </a:solidFill>
                <a:effectLst/>
              </a:rPr>
              <a:t>egister for the resource providers –</a:t>
            </a:r>
            <a:endParaRPr lang="en-US" dirty="0">
              <a:solidFill>
                <a:srgbClr val="161616"/>
              </a:solidFill>
            </a:endParaRPr>
          </a:p>
          <a:p>
            <a:pPr lvl="1"/>
            <a:r>
              <a:rPr lang="en-US" sz="2800" i="0" dirty="0" err="1">
                <a:solidFill>
                  <a:srgbClr val="333333"/>
                </a:solidFill>
                <a:effectLst/>
              </a:rPr>
              <a:t>Microsoft.AzureArcData</a:t>
            </a:r>
            <a:r>
              <a:rPr lang="en-US" sz="2800" i="0" dirty="0">
                <a:solidFill>
                  <a:srgbClr val="333333"/>
                </a:solidFill>
                <a:effectLst/>
              </a:rPr>
              <a:t> and </a:t>
            </a:r>
            <a:r>
              <a:rPr lang="en-US" sz="2800" i="0" dirty="0" err="1">
                <a:solidFill>
                  <a:srgbClr val="333333"/>
                </a:solidFill>
                <a:effectLst/>
              </a:rPr>
              <a:t>Microsoft.HybridCompute</a:t>
            </a:r>
            <a:endParaRPr lang="en-US" sz="2800" i="0" dirty="0">
              <a:solidFill>
                <a:srgbClr val="333333"/>
              </a:solidFill>
              <a:effectLst/>
            </a:endParaRPr>
          </a:p>
          <a:p>
            <a:pPr marL="457200" lvl="1" indent="0">
              <a:buNone/>
            </a:pPr>
            <a:endParaRPr lang="en-US" sz="2800" i="0" u="none" strike="noStrike" dirty="0">
              <a:solidFill>
                <a:srgbClr val="85CC36"/>
              </a:solidFill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40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661A88-6D74-55AE-A2A0-724F7B4C8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72" y="0"/>
            <a:ext cx="114186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237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802</Words>
  <Application>Microsoft Office PowerPoint</Application>
  <PresentationFormat>Widescreen</PresentationFormat>
  <Paragraphs>114</Paragraphs>
  <Slides>64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0" baseType="lpstr">
      <vt:lpstr>Arial</vt:lpstr>
      <vt:lpstr>Calibri</vt:lpstr>
      <vt:lpstr>Calibri Light</vt:lpstr>
      <vt:lpstr>Courier 10 Pitch</vt:lpstr>
      <vt:lpstr>Karla</vt:lpstr>
      <vt:lpstr>Office Theme</vt:lpstr>
      <vt:lpstr>Introduction to Azure Arc enabled SQL Server </vt:lpstr>
      <vt:lpstr>Overview</vt:lpstr>
      <vt:lpstr>What is Azure Arc enabled SQL Server</vt:lpstr>
      <vt:lpstr>PowerPoint Presentation</vt:lpstr>
      <vt:lpstr>Architecture</vt:lpstr>
      <vt:lpstr>Three agents </vt:lpstr>
      <vt:lpstr>PowerPoint Presentation</vt:lpstr>
      <vt:lpstr>Prerequisites</vt:lpstr>
      <vt:lpstr>PowerPoint Presentation</vt:lpstr>
      <vt:lpstr>Service Principal Permissions</vt:lpstr>
      <vt:lpstr>PowerPoint Presentation</vt:lpstr>
      <vt:lpstr>SQL Server 2022</vt:lpstr>
      <vt:lpstr>PowerPoint Presentation</vt:lpstr>
      <vt:lpstr>PowerPoint Presentation</vt:lpstr>
      <vt:lpstr>Installation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SQL Server 2022: Connect to Azure AD</vt:lpstr>
      <vt:lpstr>SQL Server should be connected to Azure cloud through Azure Arc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Behind the scenes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we have learnt so far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Azure Arc enabled SQL Server </dc:title>
  <dc:creator>Deepthi Reddy</dc:creator>
  <cp:lastModifiedBy>Deepthi Reddy</cp:lastModifiedBy>
  <cp:revision>19</cp:revision>
  <dcterms:created xsi:type="dcterms:W3CDTF">2023-09-15T09:08:52Z</dcterms:created>
  <dcterms:modified xsi:type="dcterms:W3CDTF">2023-09-15T14:49:24Z</dcterms:modified>
</cp:coreProperties>
</file>

<file path=docProps/thumbnail.jpeg>
</file>